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13"/>
  </p:notesMasterIdLst>
  <p:sldIdLst>
    <p:sldId id="258" r:id="rId3"/>
    <p:sldId id="281" r:id="rId4"/>
    <p:sldId id="282" r:id="rId5"/>
    <p:sldId id="262" r:id="rId6"/>
    <p:sldId id="283" r:id="rId7"/>
    <p:sldId id="284" r:id="rId8"/>
    <p:sldId id="285" r:id="rId9"/>
    <p:sldId id="286" r:id="rId10"/>
    <p:sldId id="287" r:id="rId11"/>
    <p:sldId id="28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1D057-413F-4805-AB3C-EC94D1FDC1FA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6C7DCA-D2FF-4469-85EF-0FB9A1F42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79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0779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7812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2060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7f9262ee2f_0_26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7f9262ee2f_0_26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7097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7f9262ee2f_0_26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Google Shape;2126;g7f9262ee2f_0_26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4023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479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6455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948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70254-AF8B-71F0-985C-FC44D47479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D074B5-A816-DC1C-DC4A-32D4FFAF7A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4FA49-6466-60E7-A64D-44D6F57D5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A03AE-D78C-4FFC-9765-DA1E1BB1936B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4826A-1935-4265-5FA2-EE269CBB5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E2C10-1BF7-B749-CD41-8A762EA8A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F507B-E2D9-4369-944D-CFF56E0B9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664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C4FED-345C-7E6F-682E-027C41ECD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87938A-B3FB-112B-2DBA-EB93B66525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5A23C-90B6-D14F-9B74-B84AC5190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A03AE-D78C-4FFC-9765-DA1E1BB1936B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35A57-65CA-42FB-EA06-C70B9419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9EB22-AD9E-4F18-1D2F-2AD26592B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F507B-E2D9-4369-944D-CFF56E0B9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65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0B1CFD-E3A1-30AB-B914-D3E49ED09D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A19B77-00AF-DD8A-C06F-A4A48A543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B4D48-62FD-C654-A059-E8774AFD5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A03AE-D78C-4FFC-9765-DA1E1BB1936B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A32AE-1699-79C5-2DF1-DE65BDCAE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CD069-5FF5-BC20-B740-929AE767D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F507B-E2D9-4369-944D-CFF56E0B9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8532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901200" y="2600133"/>
            <a:ext cx="6389600" cy="8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725600" y="4939533"/>
            <a:ext cx="67408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39864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5016893" y="4237000"/>
            <a:ext cx="40916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397693" y="4383333"/>
            <a:ext cx="3217200" cy="12420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5016893" y="4960867"/>
            <a:ext cx="4091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217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8429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64638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68888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116233" y="1729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7116233" y="3458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1pPr>
            <a:lvl2pPr marL="1219170" lvl="1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2pPr>
            <a:lvl3pPr marL="1828754" lvl="2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3pPr>
            <a:lvl4pPr marL="2438339" lvl="3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4pPr>
            <a:lvl5pPr marL="3047924" lvl="4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5pPr>
            <a:lvl6pPr marL="3657509" lvl="5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6pPr>
            <a:lvl7pPr marL="4267093" lvl="6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7pPr>
            <a:lvl8pPr marL="4876678" lvl="7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8pPr>
            <a:lvl9pPr marL="5486263" lvl="8" indent="-440256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50635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1239303" y="581577"/>
            <a:ext cx="3662000" cy="54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371899" y="552068"/>
            <a:ext cx="10168735" cy="3845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429886" y="-469214"/>
            <a:ext cx="12413063" cy="4693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64606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2839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84B4F-90DC-0EAC-F744-28F8B2A66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0E407-013C-E5F4-E93B-110DDBBD2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631F5-4E9D-135B-6544-2A0C452F2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A03AE-D78C-4FFC-9765-DA1E1BB1936B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A5376E-6C89-4184-73EA-1BB74A5B8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1646A-85B4-653E-563D-7373946C1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F507B-E2D9-4369-944D-CFF56E0B9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204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2561000" y="2179233"/>
            <a:ext cx="7070000" cy="148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3715400" y="4125967"/>
            <a:ext cx="4761200" cy="7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1219170" lvl="1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2pPr>
            <a:lvl3pPr marL="1828754" lvl="2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3pPr>
            <a:lvl4pPr marL="2438339" lvl="3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400">
                <a:solidFill>
                  <a:schemeClr val="accent1"/>
                </a:solidFill>
              </a:defRPr>
            </a:lvl4pPr>
            <a:lvl5pPr marL="3047924" lvl="4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5pPr>
            <a:lvl6pPr marL="3657509" lvl="5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6pPr>
            <a:lvl7pPr marL="4267093" lvl="6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400">
                <a:solidFill>
                  <a:schemeClr val="accent1"/>
                </a:solidFill>
              </a:defRPr>
            </a:lvl7pPr>
            <a:lvl8pPr marL="4876678" lvl="7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8pPr>
            <a:lvl9pPr marL="5486263" lvl="8" indent="-457189" algn="ctr">
              <a:spcBef>
                <a:spcPts val="2133"/>
              </a:spcBef>
              <a:spcAft>
                <a:spcPts val="2133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170142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34075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1251333" y="1661367"/>
            <a:ext cx="9562800" cy="40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21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1pPr>
            <a:lvl2pPr marL="1219170" lvl="1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2pPr>
            <a:lvl3pPr marL="1828754" lvl="2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3pPr>
            <a:lvl4pPr marL="2438339" lvl="3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4pPr>
            <a:lvl5pPr marL="3047924" lvl="4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5pPr>
            <a:lvl6pPr marL="3657509" lvl="5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6pPr>
            <a:lvl7pPr marL="4267093" lvl="6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7pPr>
            <a:lvl8pPr marL="4876678" lvl="7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8pPr>
            <a:lvl9pPr marL="5486263" lvl="8" indent="-402157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00153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4717996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4717996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8038071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8038071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397929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397929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397933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4718000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8038067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7174438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5714000" y="3777167"/>
            <a:ext cx="4876400" cy="8596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5525400" y="4733133"/>
            <a:ext cx="525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38860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2467367" y="1543900"/>
            <a:ext cx="7257200" cy="34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3309200" y="5260800"/>
            <a:ext cx="557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17433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2583117" y="3284233"/>
            <a:ext cx="3186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2583117" y="4197433"/>
            <a:ext cx="3186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6422084" y="3284233"/>
            <a:ext cx="3186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6422084" y="4197433"/>
            <a:ext cx="3186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09608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4717996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4717996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8038071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8038071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397929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397929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096118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1_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698000" y="1825333"/>
            <a:ext cx="8796000" cy="28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3309200" y="3359367"/>
            <a:ext cx="557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847363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5358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CBCE-956A-960B-9273-097B8BACF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0D375-0D90-C60D-8402-198BDA637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6E2C1-5C03-2DC6-220E-1E182D29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A03AE-D78C-4FFC-9765-DA1E1BB1936B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5A0B2-C020-5890-8C04-812C56556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10843-8DEA-B0CA-12D9-D4B62EDF0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F507B-E2D9-4369-944D-CFF56E0B9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512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047979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22755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06093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Title + Two Lis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61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422988" y="3535700"/>
            <a:ext cx="4345200" cy="23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6231803" y="3535700"/>
            <a:ext cx="4345200" cy="23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617999" y="2606833"/>
            <a:ext cx="43452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6426799" y="2606833"/>
            <a:ext cx="43452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87267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11978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11978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37203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37203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62428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62428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87653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87653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66747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Three 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6662400" y="882457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6548000" y="1687800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6662400" y="2798924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6548000" y="3604267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6662400" y="4715391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6548000" y="5520733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79791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Title + Six Columns 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4717996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4717997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8038071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8038069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397929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397933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4717996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4717997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8038071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8038069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397929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397933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933001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 + Four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7248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784317" y="3146433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784317" y="2284068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784317" y="5318600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784317" y="4456235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6770884" y="3146433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6770884" y="2284068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6770884" y="5318600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6770884" y="4456235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10030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83672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1251333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9664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B57EF-06FF-9850-6BFF-6A6CA6C4A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365EE-EAD2-B043-261A-A29D4E5289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2A225C-91B4-F3F1-9100-4047E028B5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43F51A-0BA9-1DF8-68C9-C76696A1A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A03AE-D78C-4FFC-9765-DA1E1BB1936B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8E3C36-32F0-23E7-9651-9A5ABB24E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DE6AC7-101A-0A3D-E0B8-2BB61739D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F507B-E2D9-4369-944D-CFF56E0B9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833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39942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One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750400" y="3256067"/>
            <a:ext cx="66912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3862000" y="4521767"/>
            <a:ext cx="4468000" cy="15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121553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1233160" y="1013833"/>
            <a:ext cx="40916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1233167" y="2245700"/>
            <a:ext cx="4407200" cy="1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1233167" y="4760000"/>
            <a:ext cx="44072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333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333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637396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Title + Bullet point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08014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 + lis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56043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1251333" y="2359433"/>
            <a:ext cx="3828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2133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6271167" y="1212800"/>
            <a:ext cx="4625200" cy="44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4298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2675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FC778-CC37-D210-15DD-A7E555400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7D57A-2A34-6D41-5557-8CF742260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E73F3B-CD12-20B3-7FA9-64AF0716EC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7EBBFB-A5B4-E00B-DDB0-7044DFF577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C9497A-C705-5C7D-0D9C-204787752E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3B0745-D96F-D639-7687-FD1DD2BB6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A03AE-D78C-4FFC-9765-DA1E1BB1936B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074DCF-A2EC-16A8-8B94-CE8D023EB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8C0CE5-8EA2-990E-F50C-66A5FDAF0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F507B-E2D9-4369-944D-CFF56E0B9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264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C745C-BD6B-347C-9995-34692C280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84907C-CD67-8958-47F8-BF9329D8E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A03AE-D78C-4FFC-9765-DA1E1BB1936B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B3881C-8D56-5C26-F4AD-26A830EF0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744A74-FFAA-0E78-7D40-977AB3A2E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F507B-E2D9-4369-944D-CFF56E0B9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311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84324B-922B-D278-3947-4C08C9703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A03AE-D78C-4FFC-9765-DA1E1BB1936B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7205D1-2D66-FCE6-9294-09C7C9059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B35B00-AA56-DA91-21AB-92CA618FF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F507B-E2D9-4369-944D-CFF56E0B9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883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065C4-8AD8-D291-3EAA-AF3AEF7A2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35347-26F6-5791-7191-F7D5800F8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42D143-006D-BFC0-D85B-081E448C2D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2D0C06-0B64-FF18-07EE-38AEE0DF3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A03AE-D78C-4FFC-9765-DA1E1BB1936B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8CBD4F-A5BE-76FD-41F1-B32F7AF51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BB59EA-9FE8-73B0-17F1-0D3E9A711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F507B-E2D9-4369-944D-CFF56E0B9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232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F66-8301-5619-78DA-F2A966605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4ADB27-BF18-82A9-D328-E18581E505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F6703B-DD83-905A-E58E-574B7A60EF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23CE03-B13C-119D-A91C-976D422BB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A03AE-D78C-4FFC-9765-DA1E1BB1936B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3AEFDA-37CC-3841-18D6-EDFC4DBA3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E6993F-B9AB-9915-44F4-96293A128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F507B-E2D9-4369-944D-CFF56E0B9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80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0CA100-8320-83C3-A3C3-412AD388E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5B5FE1-D393-4AEE-63AD-E078004F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81CBA-F2C2-F543-E189-6A5359B297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4A03AE-D78C-4FFC-9765-DA1E1BB1936B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37EEB-048E-5747-CCCB-4AD3EC4626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558CE-630E-8EA3-866F-F7AC796EF5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F507B-E2D9-4369-944D-CFF56E0B9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691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917585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22FEFBB-1A85-46F7-7AFB-679231F361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69F1E1-6114-10C5-37EF-376982E3CB27}"/>
              </a:ext>
            </a:extLst>
          </p:cNvPr>
          <p:cNvSpPr txBox="1"/>
          <p:nvPr/>
        </p:nvSpPr>
        <p:spPr>
          <a:xfrm>
            <a:off x="0" y="0"/>
            <a:ext cx="4270443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CIS 129 Final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24CB77-08A6-8623-87BE-EE9A9C36CE31}"/>
              </a:ext>
            </a:extLst>
          </p:cNvPr>
          <p:cNvSpPr txBox="1"/>
          <p:nvPr/>
        </p:nvSpPr>
        <p:spPr>
          <a:xfrm>
            <a:off x="0" y="584775"/>
            <a:ext cx="2136843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Cliff Bowman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3615F2-5264-CC17-DDEA-6C1BF537D85F}"/>
              </a:ext>
            </a:extLst>
          </p:cNvPr>
          <p:cNvSpPr txBox="1"/>
          <p:nvPr/>
        </p:nvSpPr>
        <p:spPr>
          <a:xfrm>
            <a:off x="5100535" y="0"/>
            <a:ext cx="7091465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Volunteer Management App</a:t>
            </a:r>
          </a:p>
        </p:txBody>
      </p:sp>
    </p:spTree>
    <p:extLst>
      <p:ext uri="{BB962C8B-B14F-4D97-AF65-F5344CB8AC3E}">
        <p14:creationId xmlns:p14="http://schemas.microsoft.com/office/powerpoint/2010/main" val="4230049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1251333" y="593366"/>
            <a:ext cx="8262318" cy="119652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References</a:t>
            </a:r>
            <a:br>
              <a:rPr lang="en" dirty="0"/>
            </a:b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1029862" y="1471300"/>
            <a:ext cx="10730877" cy="368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86262" indent="0">
              <a:buNone/>
            </a:pPr>
            <a:r>
              <a:rPr lang="en-US" b="1" dirty="0"/>
              <a:t>“The Benefits of Using Volunteer Management Software.” </a:t>
            </a:r>
            <a:r>
              <a:rPr lang="en-US" b="1" dirty="0" err="1"/>
              <a:t>Onecause</a:t>
            </a:r>
            <a:r>
              <a:rPr lang="en-US" b="1" dirty="0"/>
              <a:t>, </a:t>
            </a:r>
          </a:p>
          <a:p>
            <a:pPr marL="186262" indent="0">
              <a:buNone/>
            </a:pPr>
            <a:r>
              <a:rPr lang="en-US" b="1" dirty="0"/>
              <a:t>https://www.onecause.com/blog/volunteer-management-software-benefits/</a:t>
            </a:r>
          </a:p>
          <a:p>
            <a:pPr marL="186262" indent="0">
              <a:buNone/>
            </a:pPr>
            <a:endParaRPr lang="en-US" b="1" dirty="0"/>
          </a:p>
          <a:p>
            <a:pPr marL="186262" indent="0">
              <a:buNone/>
            </a:pPr>
            <a:r>
              <a:rPr lang="en-US" b="1" dirty="0"/>
              <a:t>Rose, Karen. “Volunteer Management Software: Why Nonprofits Need It.” Charity Engine, https://blog.charityengine.net/volunteer-management-software</a:t>
            </a:r>
          </a:p>
          <a:p>
            <a:pPr marL="186262" indent="0">
              <a:buNone/>
            </a:pPr>
            <a:endParaRPr lang="en-US" b="1" dirty="0"/>
          </a:p>
          <a:p>
            <a:pPr marL="186262" indent="0">
              <a:buNone/>
            </a:pPr>
            <a:r>
              <a:rPr lang="en-US" b="1" dirty="0" err="1"/>
              <a:t>McCraken</a:t>
            </a:r>
            <a:r>
              <a:rPr lang="en-US" b="1" dirty="0"/>
              <a:t>, Court.  “The Top 4 Reasons You Need Volunteer Management Software.”  23 Apr. 2024, https://www.galaxydigital.com/blog/top-4-reasons-you-need-volunteer-management-software</a:t>
            </a:r>
          </a:p>
          <a:p>
            <a:pPr marL="186262" indent="0">
              <a:buNone/>
            </a:pPr>
            <a:endParaRPr lang="en-US" b="1" dirty="0"/>
          </a:p>
          <a:p>
            <a:pPr marL="186262" indent="0">
              <a:buNone/>
            </a:pPr>
            <a:r>
              <a:rPr lang="en-US" b="1" dirty="0"/>
              <a:t>Gordon, Lynn and </a:t>
            </a:r>
            <a:r>
              <a:rPr lang="en-US" b="1" dirty="0" err="1"/>
              <a:t>Erkut</a:t>
            </a:r>
            <a:r>
              <a:rPr lang="en-US" b="1" dirty="0"/>
              <a:t>, </a:t>
            </a:r>
            <a:r>
              <a:rPr lang="en-US" b="1" dirty="0" err="1"/>
              <a:t>Ehran</a:t>
            </a:r>
            <a:r>
              <a:rPr lang="en-US" b="1" dirty="0"/>
              <a:t>. “Improving Volunteer Scheduling at the Edmonton Folk Festival.” Interfaces, Sep-Oct 2004, Vol 34, No 5, pp. 367-376.  https://www.jstor.org/stable/25062936</a:t>
            </a:r>
          </a:p>
          <a:p>
            <a:pPr marL="186262" indent="0">
              <a:buNone/>
            </a:pPr>
            <a:endParaRPr lang="en-US" dirty="0"/>
          </a:p>
          <a:p>
            <a:pPr marL="186262" indent="0">
              <a:buNone/>
            </a:pPr>
            <a:endParaRPr lang="en"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368267" y="552029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473255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7116233" y="1831101"/>
            <a:ext cx="3783200" cy="61639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Problem:</a:t>
            </a:r>
            <a:endParaRPr dirty="0"/>
          </a:p>
        </p:txBody>
      </p:sp>
      <p:sp>
        <p:nvSpPr>
          <p:cNvPr id="266" name="Google Shape;266;p48"/>
          <p:cNvSpPr txBox="1">
            <a:spLocks noGrp="1"/>
          </p:cNvSpPr>
          <p:nvPr>
            <p:ph type="body" idx="1"/>
          </p:nvPr>
        </p:nvSpPr>
        <p:spPr>
          <a:xfrm>
            <a:off x="7051344" y="2383809"/>
            <a:ext cx="4512856" cy="284629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 dirty="0"/>
              <a:t>Events organized and produced by non-profit organizations often require a large number of volunteers.  Volunteer management, coordination, communications, and allocation is crucial to success.  Software tools will make these task more efficient.</a:t>
            </a:r>
            <a:endParaRPr dirty="0"/>
          </a:p>
        </p:txBody>
      </p:sp>
      <p:cxnSp>
        <p:nvCxnSpPr>
          <p:cNvPr id="267" name="Google Shape;267;p48"/>
          <p:cNvCxnSpPr>
            <a:cxnSpLocks/>
          </p:cNvCxnSpPr>
          <p:nvPr/>
        </p:nvCxnSpPr>
        <p:spPr>
          <a:xfrm>
            <a:off x="6966867" y="1831100"/>
            <a:ext cx="0" cy="3555216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D84CC32-D076-D4EB-6BE3-18302171BC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60" r="14580"/>
          <a:stretch/>
        </p:blipFill>
        <p:spPr>
          <a:xfrm>
            <a:off x="-1151434" y="-54591"/>
            <a:ext cx="7461468" cy="6923964"/>
          </a:xfrm>
          <a:prstGeom prst="flowChartDelay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62"/>
          <p:cNvSpPr txBox="1">
            <a:spLocks noGrp="1"/>
          </p:cNvSpPr>
          <p:nvPr>
            <p:ph type="subTitle" idx="1"/>
          </p:nvPr>
        </p:nvSpPr>
        <p:spPr>
          <a:xfrm>
            <a:off x="1219311" y="1394992"/>
            <a:ext cx="4362445" cy="164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</a:rPr>
              <a:t>Many software solutions currently exist to assist nonprofit organizations to manage their volunteers.  However, most are targeted for large organizations</a:t>
            </a:r>
            <a:endParaRPr dirty="0"/>
          </a:p>
        </p:txBody>
      </p:sp>
      <p:sp>
        <p:nvSpPr>
          <p:cNvPr id="2090" name="Google Shape;2090;p62"/>
          <p:cNvSpPr txBox="1">
            <a:spLocks noGrp="1"/>
          </p:cNvSpPr>
          <p:nvPr>
            <p:ph type="body" idx="2"/>
          </p:nvPr>
        </p:nvSpPr>
        <p:spPr>
          <a:xfrm>
            <a:off x="7126427" y="1462488"/>
            <a:ext cx="4625200" cy="443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 err="1">
                <a:solidFill>
                  <a:schemeClr val="lt1"/>
                </a:solidFill>
              </a:rPr>
              <a:t>Bloomerang</a:t>
            </a:r>
            <a:endParaRPr dirty="0">
              <a:solidFill>
                <a:schemeClr val="lt1"/>
              </a:solidFill>
            </a:endParaRPr>
          </a:p>
          <a:p>
            <a:pPr>
              <a:spcBef>
                <a:spcPts val="1333"/>
              </a:spcBef>
            </a:pPr>
            <a:r>
              <a:rPr lang="en-US" dirty="0">
                <a:solidFill>
                  <a:schemeClr val="lt1"/>
                </a:solidFill>
              </a:rPr>
              <a:t>360MatchPro</a:t>
            </a:r>
            <a:endParaRPr dirty="0">
              <a:solidFill>
                <a:schemeClr val="lt1"/>
              </a:solidFill>
            </a:endParaRPr>
          </a:p>
          <a:p>
            <a:pPr>
              <a:spcBef>
                <a:spcPts val="1333"/>
              </a:spcBef>
            </a:pPr>
            <a:r>
              <a:rPr lang="en-US" dirty="0" err="1">
                <a:solidFill>
                  <a:schemeClr val="lt1"/>
                </a:solidFill>
              </a:rPr>
              <a:t>SignUpGenius</a:t>
            </a:r>
            <a:endParaRPr dirty="0">
              <a:solidFill>
                <a:schemeClr val="lt1"/>
              </a:solidFill>
            </a:endParaRPr>
          </a:p>
          <a:p>
            <a:pPr>
              <a:spcBef>
                <a:spcPts val="1333"/>
              </a:spcBef>
            </a:pPr>
            <a:r>
              <a:rPr lang="en-US" dirty="0">
                <a:solidFill>
                  <a:schemeClr val="lt1"/>
                </a:solidFill>
              </a:rPr>
              <a:t>POINT</a:t>
            </a:r>
            <a:endParaRPr dirty="0">
              <a:solidFill>
                <a:schemeClr val="lt1"/>
              </a:solidFill>
            </a:endParaRPr>
          </a:p>
          <a:p>
            <a:pPr>
              <a:spcBef>
                <a:spcPts val="1333"/>
              </a:spcBef>
            </a:pPr>
            <a:r>
              <a:rPr lang="en-US" dirty="0" err="1">
                <a:solidFill>
                  <a:schemeClr val="lt1"/>
                </a:solidFill>
              </a:rPr>
              <a:t>VolunteerMark</a:t>
            </a:r>
            <a:endParaRPr lang="en-US" dirty="0">
              <a:solidFill>
                <a:schemeClr val="lt1"/>
              </a:solidFill>
            </a:endParaRPr>
          </a:p>
          <a:p>
            <a:pPr>
              <a:spcBef>
                <a:spcPts val="1333"/>
              </a:spcBef>
            </a:pPr>
            <a:r>
              <a:rPr lang="en-US" dirty="0" err="1"/>
              <a:t>Giveffect</a:t>
            </a:r>
            <a:endParaRPr lang="en-US" dirty="0"/>
          </a:p>
          <a:p>
            <a:pPr>
              <a:spcBef>
                <a:spcPts val="1333"/>
              </a:spcBef>
            </a:pPr>
            <a:r>
              <a:rPr lang="en-US" dirty="0">
                <a:solidFill>
                  <a:schemeClr val="lt1"/>
                </a:solidFill>
              </a:rPr>
              <a:t>Get Connected</a:t>
            </a:r>
            <a:endParaRPr dirty="0">
              <a:solidFill>
                <a:schemeClr val="lt1"/>
              </a:solidFill>
            </a:endParaRPr>
          </a:p>
          <a:p>
            <a:pPr>
              <a:spcBef>
                <a:spcPts val="1333"/>
              </a:spcBef>
              <a:spcAft>
                <a:spcPts val="1333"/>
              </a:spcAft>
            </a:pPr>
            <a:r>
              <a:rPr lang="en" dirty="0">
                <a:solidFill>
                  <a:schemeClr val="lt1"/>
                </a:solidFill>
              </a:rPr>
              <a:t>Signup Zone</a:t>
            </a:r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42984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Current Solutions</a:t>
            </a:r>
            <a:endParaRPr dirty="0"/>
          </a:p>
        </p:txBody>
      </p:sp>
      <p:cxnSp>
        <p:nvCxnSpPr>
          <p:cNvPr id="2092" name="Google Shape;2092;p62"/>
          <p:cNvCxnSpPr/>
          <p:nvPr/>
        </p:nvCxnSpPr>
        <p:spPr>
          <a:xfrm>
            <a:off x="1368267" y="552029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5176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81979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Design Approach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1146595" y="1408316"/>
            <a:ext cx="6595200" cy="368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Bef>
                <a:spcPts val="2133"/>
              </a:spcBef>
            </a:pPr>
            <a:r>
              <a:rPr lang="en-US" dirty="0"/>
              <a:t>Fully automated system</a:t>
            </a:r>
            <a:endParaRPr dirty="0"/>
          </a:p>
          <a:p>
            <a:r>
              <a:rPr lang="en-US" dirty="0"/>
              <a:t>Online data entry for volunteers</a:t>
            </a:r>
          </a:p>
          <a:p>
            <a:pPr lvl="1">
              <a:spcBef>
                <a:spcPts val="0"/>
              </a:spcBef>
              <a:buChar char="●"/>
            </a:pPr>
            <a:r>
              <a:rPr lang="en-US" dirty="0"/>
              <a:t>Name</a:t>
            </a:r>
          </a:p>
          <a:p>
            <a:pPr lvl="1">
              <a:spcBef>
                <a:spcPts val="0"/>
              </a:spcBef>
              <a:buChar char="●"/>
            </a:pPr>
            <a:r>
              <a:rPr lang="en-US" dirty="0"/>
              <a:t>Email</a:t>
            </a:r>
          </a:p>
          <a:p>
            <a:pPr lvl="1">
              <a:spcBef>
                <a:spcPts val="0"/>
              </a:spcBef>
              <a:buChar char="●"/>
            </a:pPr>
            <a:r>
              <a:rPr lang="en-US" dirty="0"/>
              <a:t>Phone Number</a:t>
            </a:r>
          </a:p>
          <a:p>
            <a:pPr lvl="1">
              <a:spcBef>
                <a:spcPts val="0"/>
              </a:spcBef>
              <a:buChar char="●"/>
            </a:pPr>
            <a:r>
              <a:rPr lang="en-US" dirty="0"/>
              <a:t>Select Task</a:t>
            </a:r>
          </a:p>
          <a:p>
            <a:pPr lvl="1">
              <a:spcBef>
                <a:spcPts val="0"/>
              </a:spcBef>
              <a:buChar char="●"/>
            </a:pPr>
            <a:r>
              <a:rPr lang="en-US" dirty="0"/>
              <a:t>Select Shift Time</a:t>
            </a:r>
            <a:endParaRPr dirty="0"/>
          </a:p>
          <a:p>
            <a:r>
              <a:rPr lang="en" dirty="0"/>
              <a:t>Organizer Task and Shift Tracking</a:t>
            </a:r>
          </a:p>
          <a:p>
            <a:r>
              <a:rPr lang="en" dirty="0"/>
              <a:t>Organizer mass email</a:t>
            </a:r>
          </a:p>
          <a:p>
            <a:r>
              <a:rPr lang="en" dirty="0"/>
              <a:t>Organizer data breakout</a:t>
            </a:r>
          </a:p>
          <a:p>
            <a:r>
              <a:rPr lang="en" dirty="0"/>
              <a:t>Sign-in on event day</a:t>
            </a:r>
            <a:endParaRPr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368267" y="552029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962155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64"/>
          <p:cNvSpPr txBox="1">
            <a:spLocks noGrp="1"/>
          </p:cNvSpPr>
          <p:nvPr>
            <p:ph type="subTitle" idx="1"/>
          </p:nvPr>
        </p:nvSpPr>
        <p:spPr>
          <a:xfrm>
            <a:off x="7423733" y="2278235"/>
            <a:ext cx="3955467" cy="273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Add “Volunteer Now” link to existing website to collect input from volunteers</a:t>
            </a:r>
            <a:endParaRPr dirty="0"/>
          </a:p>
        </p:txBody>
      </p:sp>
      <p:sp>
        <p:nvSpPr>
          <p:cNvPr id="2114" name="Google Shape;2114;p6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DESKTOP SOFTWARE</a:t>
            </a:r>
            <a:endParaRPr/>
          </a:p>
        </p:txBody>
      </p:sp>
      <p:cxnSp>
        <p:nvCxnSpPr>
          <p:cNvPr id="2115" name="Google Shape;2115;p64"/>
          <p:cNvCxnSpPr>
            <a:cxnSpLocks/>
          </p:cNvCxnSpPr>
          <p:nvPr/>
        </p:nvCxnSpPr>
        <p:spPr>
          <a:xfrm>
            <a:off x="1368267" y="552029"/>
            <a:ext cx="466967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117" name="Google Shape;2117;p64"/>
          <p:cNvGrpSpPr/>
          <p:nvPr/>
        </p:nvGrpSpPr>
        <p:grpSpPr>
          <a:xfrm>
            <a:off x="1456472" y="2077581"/>
            <a:ext cx="4768363" cy="3637292"/>
            <a:chOff x="238125" y="1973675"/>
            <a:chExt cx="2558775" cy="1951825"/>
          </a:xfrm>
        </p:grpSpPr>
        <p:sp>
          <p:nvSpPr>
            <p:cNvPr id="2118" name="Google Shape;2118;p64"/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p64"/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64"/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64"/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64"/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64"/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80917D6-D9F5-568E-58E9-6DE45E5E7C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7" r="2439"/>
          <a:stretch/>
        </p:blipFill>
        <p:spPr>
          <a:xfrm>
            <a:off x="1648541" y="2254864"/>
            <a:ext cx="4389404" cy="266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218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66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MOBILE WEB</a:t>
            </a:r>
            <a:endParaRPr/>
          </a:p>
        </p:txBody>
      </p:sp>
      <p:sp>
        <p:nvSpPr>
          <p:cNvPr id="2142" name="Google Shape;2142;p66"/>
          <p:cNvSpPr txBox="1">
            <a:spLocks noGrp="1"/>
          </p:cNvSpPr>
          <p:nvPr>
            <p:ph type="subTitle" idx="1"/>
          </p:nvPr>
        </p:nvSpPr>
        <p:spPr>
          <a:xfrm>
            <a:off x="6096000" y="2592120"/>
            <a:ext cx="3408400" cy="273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“Volunteer Now” link compatible with Android and iOS</a:t>
            </a:r>
            <a:endParaRPr dirty="0"/>
          </a:p>
        </p:txBody>
      </p:sp>
      <p:cxnSp>
        <p:nvCxnSpPr>
          <p:cNvPr id="2147" name="Google Shape;2147;p66"/>
          <p:cNvCxnSpPr/>
          <p:nvPr/>
        </p:nvCxnSpPr>
        <p:spPr>
          <a:xfrm>
            <a:off x="1368267" y="552029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2BFBC8EF-1474-F5E8-DC43-783E923134C1}"/>
              </a:ext>
            </a:extLst>
          </p:cNvPr>
          <p:cNvGrpSpPr/>
          <p:nvPr/>
        </p:nvGrpSpPr>
        <p:grpSpPr>
          <a:xfrm>
            <a:off x="1745673" y="1453209"/>
            <a:ext cx="2447636" cy="4881417"/>
            <a:chOff x="1209625" y="2302237"/>
            <a:chExt cx="1190290" cy="2359963"/>
          </a:xfrm>
        </p:grpSpPr>
        <p:sp>
          <p:nvSpPr>
            <p:cNvPr id="2146" name="Google Shape;2146;p66"/>
            <p:cNvSpPr/>
            <p:nvPr/>
          </p:nvSpPr>
          <p:spPr>
            <a:xfrm>
              <a:off x="1209625" y="2302237"/>
              <a:ext cx="1190290" cy="2359963"/>
            </a:xfrm>
            <a:custGeom>
              <a:avLst/>
              <a:gdLst/>
              <a:ahLst/>
              <a:cxnLst/>
              <a:rect l="l" t="t" r="r" b="b"/>
              <a:pathLst>
                <a:path w="43370" h="85981" extrusionOk="0">
                  <a:moveTo>
                    <a:pt x="25827" y="3794"/>
                  </a:moveTo>
                  <a:lnTo>
                    <a:pt x="25827" y="4045"/>
                  </a:lnTo>
                  <a:lnTo>
                    <a:pt x="25845" y="4047"/>
                  </a:lnTo>
                  <a:cubicBezTo>
                    <a:pt x="25856" y="4066"/>
                    <a:pt x="25857" y="4090"/>
                    <a:pt x="25850" y="4111"/>
                  </a:cubicBezTo>
                  <a:lnTo>
                    <a:pt x="17205" y="4129"/>
                  </a:lnTo>
                  <a:lnTo>
                    <a:pt x="17193" y="4382"/>
                  </a:lnTo>
                  <a:lnTo>
                    <a:pt x="17156" y="4111"/>
                  </a:lnTo>
                  <a:cubicBezTo>
                    <a:pt x="17147" y="4092"/>
                    <a:pt x="17148" y="4068"/>
                    <a:pt x="17159" y="4048"/>
                  </a:cubicBezTo>
                  <a:lnTo>
                    <a:pt x="17226" y="4048"/>
                  </a:lnTo>
                  <a:lnTo>
                    <a:pt x="25807" y="4047"/>
                  </a:lnTo>
                  <a:lnTo>
                    <a:pt x="25827" y="3794"/>
                  </a:lnTo>
                  <a:close/>
                  <a:moveTo>
                    <a:pt x="17178" y="3543"/>
                  </a:moveTo>
                  <a:cubicBezTo>
                    <a:pt x="16876" y="3543"/>
                    <a:pt x="16647" y="3775"/>
                    <a:pt x="16647" y="4083"/>
                  </a:cubicBezTo>
                  <a:cubicBezTo>
                    <a:pt x="16647" y="4395"/>
                    <a:pt x="16881" y="4631"/>
                    <a:pt x="17223" y="4631"/>
                  </a:cubicBezTo>
                  <a:lnTo>
                    <a:pt x="17227" y="4631"/>
                  </a:lnTo>
                  <a:lnTo>
                    <a:pt x="25757" y="4630"/>
                  </a:lnTo>
                  <a:cubicBezTo>
                    <a:pt x="25765" y="4631"/>
                    <a:pt x="25805" y="4633"/>
                    <a:pt x="25812" y="4633"/>
                  </a:cubicBezTo>
                  <a:cubicBezTo>
                    <a:pt x="26122" y="4633"/>
                    <a:pt x="26357" y="4397"/>
                    <a:pt x="26357" y="4083"/>
                  </a:cubicBezTo>
                  <a:cubicBezTo>
                    <a:pt x="26357" y="3775"/>
                    <a:pt x="26129" y="3543"/>
                    <a:pt x="25827" y="3543"/>
                  </a:cubicBezTo>
                  <a:lnTo>
                    <a:pt x="17256" y="3549"/>
                  </a:lnTo>
                  <a:cubicBezTo>
                    <a:pt x="17245" y="3547"/>
                    <a:pt x="17187" y="3543"/>
                    <a:pt x="17178" y="3543"/>
                  </a:cubicBezTo>
                  <a:close/>
                  <a:moveTo>
                    <a:pt x="41722" y="7196"/>
                  </a:moveTo>
                  <a:lnTo>
                    <a:pt x="41722" y="78527"/>
                  </a:lnTo>
                  <a:lnTo>
                    <a:pt x="1739" y="78527"/>
                  </a:lnTo>
                  <a:lnTo>
                    <a:pt x="1739" y="7196"/>
                  </a:lnTo>
                  <a:close/>
                  <a:moveTo>
                    <a:pt x="1488" y="6694"/>
                  </a:moveTo>
                  <a:cubicBezTo>
                    <a:pt x="1349" y="6694"/>
                    <a:pt x="1237" y="6806"/>
                    <a:pt x="1237" y="6945"/>
                  </a:cubicBezTo>
                  <a:lnTo>
                    <a:pt x="1237" y="78778"/>
                  </a:lnTo>
                  <a:cubicBezTo>
                    <a:pt x="1237" y="78917"/>
                    <a:pt x="1349" y="79029"/>
                    <a:pt x="1488" y="79029"/>
                  </a:cubicBezTo>
                  <a:lnTo>
                    <a:pt x="41972" y="79029"/>
                  </a:lnTo>
                  <a:cubicBezTo>
                    <a:pt x="42111" y="79029"/>
                    <a:pt x="42223" y="78917"/>
                    <a:pt x="42223" y="78778"/>
                  </a:cubicBezTo>
                  <a:lnTo>
                    <a:pt x="42223" y="6945"/>
                  </a:lnTo>
                  <a:cubicBezTo>
                    <a:pt x="42223" y="6806"/>
                    <a:pt x="42111" y="6694"/>
                    <a:pt x="41972" y="6694"/>
                  </a:cubicBezTo>
                  <a:close/>
                  <a:moveTo>
                    <a:pt x="7894" y="81457"/>
                  </a:moveTo>
                  <a:cubicBezTo>
                    <a:pt x="7754" y="81457"/>
                    <a:pt x="7642" y="81569"/>
                    <a:pt x="7642" y="81708"/>
                  </a:cubicBezTo>
                  <a:lnTo>
                    <a:pt x="7642" y="81926"/>
                  </a:lnTo>
                  <a:cubicBezTo>
                    <a:pt x="7642" y="82065"/>
                    <a:pt x="7754" y="82177"/>
                    <a:pt x="7894" y="82177"/>
                  </a:cubicBezTo>
                  <a:lnTo>
                    <a:pt x="9495" y="82177"/>
                  </a:lnTo>
                  <a:cubicBezTo>
                    <a:pt x="9625" y="82177"/>
                    <a:pt x="9734" y="82077"/>
                    <a:pt x="9744" y="81947"/>
                  </a:cubicBezTo>
                  <a:lnTo>
                    <a:pt x="9764" y="81729"/>
                  </a:lnTo>
                  <a:cubicBezTo>
                    <a:pt x="9776" y="81582"/>
                    <a:pt x="9660" y="81457"/>
                    <a:pt x="9512" y="81457"/>
                  </a:cubicBezTo>
                  <a:close/>
                  <a:moveTo>
                    <a:pt x="22144" y="81995"/>
                  </a:moveTo>
                  <a:lnTo>
                    <a:pt x="22144" y="82911"/>
                  </a:lnTo>
                  <a:lnTo>
                    <a:pt x="21208" y="82911"/>
                  </a:lnTo>
                  <a:lnTo>
                    <a:pt x="21208" y="81995"/>
                  </a:lnTo>
                  <a:close/>
                  <a:moveTo>
                    <a:pt x="33797" y="83129"/>
                  </a:moveTo>
                  <a:cubicBezTo>
                    <a:pt x="33798" y="83130"/>
                    <a:pt x="33798" y="83130"/>
                    <a:pt x="33798" y="83131"/>
                  </a:cubicBezTo>
                  <a:lnTo>
                    <a:pt x="33797" y="83129"/>
                  </a:lnTo>
                  <a:close/>
                  <a:moveTo>
                    <a:pt x="21046" y="81493"/>
                  </a:moveTo>
                  <a:cubicBezTo>
                    <a:pt x="20857" y="81493"/>
                    <a:pt x="20705" y="81646"/>
                    <a:pt x="20706" y="81835"/>
                  </a:cubicBezTo>
                  <a:lnTo>
                    <a:pt x="20706" y="83091"/>
                  </a:lnTo>
                  <a:cubicBezTo>
                    <a:pt x="20706" y="83268"/>
                    <a:pt x="20860" y="83413"/>
                    <a:pt x="21048" y="83413"/>
                  </a:cubicBezTo>
                  <a:lnTo>
                    <a:pt x="22304" y="83413"/>
                  </a:lnTo>
                  <a:lnTo>
                    <a:pt x="22304" y="83415"/>
                  </a:lnTo>
                  <a:cubicBezTo>
                    <a:pt x="22492" y="83415"/>
                    <a:pt x="22645" y="83268"/>
                    <a:pt x="22646" y="83091"/>
                  </a:cubicBezTo>
                  <a:lnTo>
                    <a:pt x="22646" y="81835"/>
                  </a:lnTo>
                  <a:cubicBezTo>
                    <a:pt x="22646" y="81647"/>
                    <a:pt x="22500" y="81493"/>
                    <a:pt x="22322" y="81493"/>
                  </a:cubicBezTo>
                  <a:lnTo>
                    <a:pt x="21048" y="81493"/>
                  </a:lnTo>
                  <a:cubicBezTo>
                    <a:pt x="21047" y="81493"/>
                    <a:pt x="21047" y="81493"/>
                    <a:pt x="21046" y="81493"/>
                  </a:cubicBezTo>
                  <a:close/>
                  <a:moveTo>
                    <a:pt x="33684" y="81407"/>
                  </a:moveTo>
                  <a:cubicBezTo>
                    <a:pt x="33624" y="81407"/>
                    <a:pt x="33563" y="81420"/>
                    <a:pt x="33508" y="81446"/>
                  </a:cubicBezTo>
                  <a:cubicBezTo>
                    <a:pt x="33483" y="81458"/>
                    <a:pt x="33460" y="81476"/>
                    <a:pt x="33441" y="81496"/>
                  </a:cubicBezTo>
                  <a:lnTo>
                    <a:pt x="32861" y="82093"/>
                  </a:lnTo>
                  <a:cubicBezTo>
                    <a:pt x="32755" y="82198"/>
                    <a:pt x="32695" y="82342"/>
                    <a:pt x="32696" y="82490"/>
                  </a:cubicBezTo>
                  <a:cubicBezTo>
                    <a:pt x="32696" y="82668"/>
                    <a:pt x="32777" y="82796"/>
                    <a:pt x="32861" y="82904"/>
                  </a:cubicBezTo>
                  <a:lnTo>
                    <a:pt x="33442" y="83485"/>
                  </a:lnTo>
                  <a:cubicBezTo>
                    <a:pt x="33505" y="83551"/>
                    <a:pt x="33593" y="83587"/>
                    <a:pt x="33683" y="83587"/>
                  </a:cubicBezTo>
                  <a:lnTo>
                    <a:pt x="33683" y="83587"/>
                  </a:lnTo>
                  <a:cubicBezTo>
                    <a:pt x="33987" y="83585"/>
                    <a:pt x="34139" y="83219"/>
                    <a:pt x="33924" y="83004"/>
                  </a:cubicBezTo>
                  <a:lnTo>
                    <a:pt x="33411" y="82490"/>
                  </a:lnTo>
                  <a:lnTo>
                    <a:pt x="33925" y="81975"/>
                  </a:lnTo>
                  <a:cubicBezTo>
                    <a:pt x="34060" y="81842"/>
                    <a:pt x="34060" y="81626"/>
                    <a:pt x="33925" y="81493"/>
                  </a:cubicBezTo>
                  <a:cubicBezTo>
                    <a:pt x="33906" y="81475"/>
                    <a:pt x="33883" y="81458"/>
                    <a:pt x="33859" y="81446"/>
                  </a:cubicBezTo>
                  <a:cubicBezTo>
                    <a:pt x="33804" y="81420"/>
                    <a:pt x="33744" y="81407"/>
                    <a:pt x="33684" y="81407"/>
                  </a:cubicBezTo>
                  <a:close/>
                  <a:moveTo>
                    <a:pt x="33683" y="83587"/>
                  </a:moveTo>
                  <a:cubicBezTo>
                    <a:pt x="33683" y="83587"/>
                    <a:pt x="33683" y="83587"/>
                    <a:pt x="33683" y="83587"/>
                  </a:cubicBezTo>
                  <a:lnTo>
                    <a:pt x="33684" y="83587"/>
                  </a:lnTo>
                  <a:cubicBezTo>
                    <a:pt x="33684" y="83587"/>
                    <a:pt x="33684" y="83587"/>
                    <a:pt x="33683" y="83587"/>
                  </a:cubicBezTo>
                  <a:close/>
                  <a:moveTo>
                    <a:pt x="36715" y="501"/>
                  </a:moveTo>
                  <a:cubicBezTo>
                    <a:pt x="40106" y="501"/>
                    <a:pt x="42867" y="3262"/>
                    <a:pt x="42867" y="6654"/>
                  </a:cubicBezTo>
                  <a:lnTo>
                    <a:pt x="42867" y="79324"/>
                  </a:lnTo>
                  <a:cubicBezTo>
                    <a:pt x="42867" y="82717"/>
                    <a:pt x="40106" y="85476"/>
                    <a:pt x="36715" y="85476"/>
                  </a:cubicBezTo>
                  <a:lnTo>
                    <a:pt x="6656" y="85476"/>
                  </a:lnTo>
                  <a:cubicBezTo>
                    <a:pt x="3262" y="85476"/>
                    <a:pt x="503" y="82717"/>
                    <a:pt x="503" y="79324"/>
                  </a:cubicBezTo>
                  <a:lnTo>
                    <a:pt x="503" y="6654"/>
                  </a:lnTo>
                  <a:cubicBezTo>
                    <a:pt x="503" y="3262"/>
                    <a:pt x="3262" y="501"/>
                    <a:pt x="6656" y="501"/>
                  </a:cubicBezTo>
                  <a:close/>
                  <a:moveTo>
                    <a:pt x="6656" y="0"/>
                  </a:moveTo>
                  <a:cubicBezTo>
                    <a:pt x="2986" y="0"/>
                    <a:pt x="1" y="2985"/>
                    <a:pt x="1" y="6655"/>
                  </a:cubicBezTo>
                  <a:lnTo>
                    <a:pt x="1" y="79324"/>
                  </a:lnTo>
                  <a:cubicBezTo>
                    <a:pt x="1" y="82995"/>
                    <a:pt x="2986" y="85980"/>
                    <a:pt x="6656" y="85980"/>
                  </a:cubicBezTo>
                  <a:lnTo>
                    <a:pt x="36715" y="85980"/>
                  </a:lnTo>
                  <a:cubicBezTo>
                    <a:pt x="40383" y="85980"/>
                    <a:pt x="43370" y="82993"/>
                    <a:pt x="43370" y="79324"/>
                  </a:cubicBezTo>
                  <a:lnTo>
                    <a:pt x="43370" y="6655"/>
                  </a:lnTo>
                  <a:cubicBezTo>
                    <a:pt x="43370" y="2985"/>
                    <a:pt x="40384" y="0"/>
                    <a:pt x="367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A1215B-032E-CF0D-DEED-BF4277CA54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502"/>
            <a:stretch/>
          </p:blipFill>
          <p:spPr>
            <a:xfrm>
              <a:off x="1262743" y="2510972"/>
              <a:ext cx="1081314" cy="1941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5560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p6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KIOSK SIGN-IN</a:t>
            </a:r>
            <a:endParaRPr dirty="0"/>
          </a:p>
        </p:txBody>
      </p:sp>
      <p:sp>
        <p:nvSpPr>
          <p:cNvPr id="2130" name="Google Shape;2130;p65"/>
          <p:cNvSpPr txBox="1">
            <a:spLocks noGrp="1"/>
          </p:cNvSpPr>
          <p:nvPr>
            <p:ph type="subTitle" idx="1"/>
          </p:nvPr>
        </p:nvSpPr>
        <p:spPr>
          <a:xfrm>
            <a:off x="1251333" y="2063400"/>
            <a:ext cx="3408400" cy="273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/>
              <a:t>Volunteers sign-in at a kiosk to add data to the program for data tabulation and tracking</a:t>
            </a:r>
            <a:endParaRPr dirty="0"/>
          </a:p>
          <a:p>
            <a:pPr marL="0" indent="0"/>
            <a:endParaRPr dirty="0"/>
          </a:p>
        </p:txBody>
      </p:sp>
      <p:grpSp>
        <p:nvGrpSpPr>
          <p:cNvPr id="2131" name="Google Shape;2131;p65"/>
          <p:cNvGrpSpPr/>
          <p:nvPr/>
        </p:nvGrpSpPr>
        <p:grpSpPr>
          <a:xfrm>
            <a:off x="6482262" y="1361328"/>
            <a:ext cx="3113468" cy="4271829"/>
            <a:chOff x="3779900" y="1733725"/>
            <a:chExt cx="1636950" cy="2245975"/>
          </a:xfrm>
        </p:grpSpPr>
        <p:sp>
          <p:nvSpPr>
            <p:cNvPr id="2132" name="Google Shape;2132;p65"/>
            <p:cNvSpPr/>
            <p:nvPr/>
          </p:nvSpPr>
          <p:spPr>
            <a:xfrm>
              <a:off x="3779900" y="1733725"/>
              <a:ext cx="1636950" cy="2245975"/>
            </a:xfrm>
            <a:custGeom>
              <a:avLst/>
              <a:gdLst/>
              <a:ahLst/>
              <a:cxnLst/>
              <a:rect l="l" t="t" r="r" b="b"/>
              <a:pathLst>
                <a:path w="65478" h="89839" extrusionOk="0">
                  <a:moveTo>
                    <a:pt x="62073" y="519"/>
                  </a:moveTo>
                  <a:cubicBezTo>
                    <a:pt x="63667" y="519"/>
                    <a:pt x="64960" y="1813"/>
                    <a:pt x="64960" y="3407"/>
                  </a:cubicBezTo>
                  <a:lnTo>
                    <a:pt x="64960" y="86431"/>
                  </a:lnTo>
                  <a:cubicBezTo>
                    <a:pt x="64960" y="88023"/>
                    <a:pt x="63664" y="89320"/>
                    <a:pt x="62071" y="89320"/>
                  </a:cubicBezTo>
                  <a:lnTo>
                    <a:pt x="3407" y="89320"/>
                  </a:lnTo>
                  <a:cubicBezTo>
                    <a:pt x="1814" y="89320"/>
                    <a:pt x="518" y="88023"/>
                    <a:pt x="518" y="86431"/>
                  </a:cubicBezTo>
                  <a:lnTo>
                    <a:pt x="518" y="3407"/>
                  </a:lnTo>
                  <a:cubicBezTo>
                    <a:pt x="518" y="1815"/>
                    <a:pt x="1814" y="519"/>
                    <a:pt x="3407" y="519"/>
                  </a:cubicBezTo>
                  <a:lnTo>
                    <a:pt x="62071" y="519"/>
                  </a:lnTo>
                  <a:cubicBezTo>
                    <a:pt x="62071" y="519"/>
                    <a:pt x="62072" y="519"/>
                    <a:pt x="62073" y="519"/>
                  </a:cubicBezTo>
                  <a:close/>
                  <a:moveTo>
                    <a:pt x="3407" y="0"/>
                  </a:moveTo>
                  <a:cubicBezTo>
                    <a:pt x="1528" y="0"/>
                    <a:pt x="1" y="1528"/>
                    <a:pt x="1" y="3407"/>
                  </a:cubicBezTo>
                  <a:lnTo>
                    <a:pt x="1" y="86431"/>
                  </a:lnTo>
                  <a:cubicBezTo>
                    <a:pt x="1" y="88309"/>
                    <a:pt x="1528" y="89838"/>
                    <a:pt x="3407" y="89838"/>
                  </a:cubicBezTo>
                  <a:lnTo>
                    <a:pt x="62071" y="89838"/>
                  </a:lnTo>
                  <a:cubicBezTo>
                    <a:pt x="63950" y="89838"/>
                    <a:pt x="65477" y="88309"/>
                    <a:pt x="65477" y="86431"/>
                  </a:cubicBezTo>
                  <a:lnTo>
                    <a:pt x="65477" y="3407"/>
                  </a:lnTo>
                  <a:cubicBezTo>
                    <a:pt x="65477" y="1525"/>
                    <a:pt x="63953" y="0"/>
                    <a:pt x="62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65"/>
            <p:cNvSpPr/>
            <p:nvPr/>
          </p:nvSpPr>
          <p:spPr>
            <a:xfrm>
              <a:off x="4579775" y="1823025"/>
              <a:ext cx="38700" cy="38650"/>
            </a:xfrm>
            <a:custGeom>
              <a:avLst/>
              <a:gdLst/>
              <a:ahLst/>
              <a:cxnLst/>
              <a:rect l="l" t="t" r="r" b="b"/>
              <a:pathLst>
                <a:path w="1548" h="1546" extrusionOk="0">
                  <a:moveTo>
                    <a:pt x="0" y="803"/>
                  </a:moveTo>
                  <a:lnTo>
                    <a:pt x="0" y="803"/>
                  </a:lnTo>
                  <a:cubicBezTo>
                    <a:pt x="0" y="501"/>
                    <a:pt x="181" y="230"/>
                    <a:pt x="459" y="115"/>
                  </a:cubicBezTo>
                  <a:cubicBezTo>
                    <a:pt x="737" y="0"/>
                    <a:pt x="1057" y="63"/>
                    <a:pt x="1271" y="277"/>
                  </a:cubicBezTo>
                  <a:cubicBezTo>
                    <a:pt x="1483" y="489"/>
                    <a:pt x="1547" y="809"/>
                    <a:pt x="1432" y="1087"/>
                  </a:cubicBezTo>
                  <a:cubicBezTo>
                    <a:pt x="1317" y="1365"/>
                    <a:pt x="1045" y="1546"/>
                    <a:pt x="745" y="1546"/>
                  </a:cubicBezTo>
                  <a:cubicBezTo>
                    <a:pt x="334" y="1546"/>
                    <a:pt x="0" y="1214"/>
                    <a:pt x="0" y="8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65"/>
            <p:cNvSpPr/>
            <p:nvPr/>
          </p:nvSpPr>
          <p:spPr>
            <a:xfrm>
              <a:off x="3902182" y="1945972"/>
              <a:ext cx="1392400" cy="1821397"/>
            </a:xfrm>
            <a:custGeom>
              <a:avLst/>
              <a:gdLst/>
              <a:ahLst/>
              <a:cxnLst/>
              <a:rect l="l" t="t" r="r" b="b"/>
              <a:pathLst>
                <a:path w="55696" h="79381" extrusionOk="0">
                  <a:moveTo>
                    <a:pt x="55437" y="260"/>
                  </a:moveTo>
                  <a:lnTo>
                    <a:pt x="55437" y="79122"/>
                  </a:lnTo>
                  <a:lnTo>
                    <a:pt x="259" y="79122"/>
                  </a:lnTo>
                  <a:lnTo>
                    <a:pt x="259" y="260"/>
                  </a:lnTo>
                  <a:close/>
                  <a:moveTo>
                    <a:pt x="129" y="0"/>
                  </a:moveTo>
                  <a:cubicBezTo>
                    <a:pt x="59" y="0"/>
                    <a:pt x="1" y="59"/>
                    <a:pt x="1" y="130"/>
                  </a:cubicBezTo>
                  <a:lnTo>
                    <a:pt x="1" y="79252"/>
                  </a:lnTo>
                  <a:cubicBezTo>
                    <a:pt x="1" y="79322"/>
                    <a:pt x="59" y="79380"/>
                    <a:pt x="129" y="79380"/>
                  </a:cubicBezTo>
                  <a:lnTo>
                    <a:pt x="55567" y="79380"/>
                  </a:lnTo>
                  <a:cubicBezTo>
                    <a:pt x="55637" y="79380"/>
                    <a:pt x="55695" y="79324"/>
                    <a:pt x="55695" y="79252"/>
                  </a:cubicBezTo>
                  <a:lnTo>
                    <a:pt x="55695" y="130"/>
                  </a:lnTo>
                  <a:cubicBezTo>
                    <a:pt x="55695" y="59"/>
                    <a:pt x="55637" y="0"/>
                    <a:pt x="5556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65"/>
            <p:cNvSpPr/>
            <p:nvPr/>
          </p:nvSpPr>
          <p:spPr>
            <a:xfrm>
              <a:off x="4536425" y="3828600"/>
              <a:ext cx="124775" cy="79200"/>
            </a:xfrm>
            <a:custGeom>
              <a:avLst/>
              <a:gdLst/>
              <a:ahLst/>
              <a:cxnLst/>
              <a:rect l="l" t="t" r="r" b="b"/>
              <a:pathLst>
                <a:path w="4991" h="3168" extrusionOk="0">
                  <a:moveTo>
                    <a:pt x="3389" y="519"/>
                  </a:moveTo>
                  <a:cubicBezTo>
                    <a:pt x="3977" y="519"/>
                    <a:pt x="4455" y="996"/>
                    <a:pt x="4455" y="1583"/>
                  </a:cubicBezTo>
                  <a:cubicBezTo>
                    <a:pt x="4455" y="2172"/>
                    <a:pt x="3977" y="2649"/>
                    <a:pt x="3389" y="2649"/>
                  </a:cubicBezTo>
                  <a:lnTo>
                    <a:pt x="1567" y="2649"/>
                  </a:lnTo>
                  <a:cubicBezTo>
                    <a:pt x="978" y="2649"/>
                    <a:pt x="501" y="2172"/>
                    <a:pt x="501" y="1583"/>
                  </a:cubicBezTo>
                  <a:cubicBezTo>
                    <a:pt x="501" y="996"/>
                    <a:pt x="978" y="519"/>
                    <a:pt x="1567" y="519"/>
                  </a:cubicBezTo>
                  <a:close/>
                  <a:moveTo>
                    <a:pt x="3406" y="0"/>
                  </a:moveTo>
                  <a:cubicBezTo>
                    <a:pt x="3400" y="0"/>
                    <a:pt x="3395" y="0"/>
                    <a:pt x="3389" y="0"/>
                  </a:cubicBezTo>
                  <a:lnTo>
                    <a:pt x="1567" y="0"/>
                  </a:lnTo>
                  <a:cubicBezTo>
                    <a:pt x="700" y="11"/>
                    <a:pt x="0" y="716"/>
                    <a:pt x="0" y="1585"/>
                  </a:cubicBezTo>
                  <a:cubicBezTo>
                    <a:pt x="0" y="2452"/>
                    <a:pt x="700" y="3159"/>
                    <a:pt x="1567" y="3168"/>
                  </a:cubicBezTo>
                  <a:lnTo>
                    <a:pt x="3389" y="3168"/>
                  </a:lnTo>
                  <a:cubicBezTo>
                    <a:pt x="3396" y="3168"/>
                    <a:pt x="3402" y="3168"/>
                    <a:pt x="3408" y="3168"/>
                  </a:cubicBezTo>
                  <a:cubicBezTo>
                    <a:pt x="4280" y="3168"/>
                    <a:pt x="4990" y="2459"/>
                    <a:pt x="4990" y="1585"/>
                  </a:cubicBezTo>
                  <a:cubicBezTo>
                    <a:pt x="4990" y="708"/>
                    <a:pt x="4279" y="0"/>
                    <a:pt x="34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cxnSp>
        <p:nvCxnSpPr>
          <p:cNvPr id="2136" name="Google Shape;2136;p65"/>
          <p:cNvCxnSpPr/>
          <p:nvPr/>
        </p:nvCxnSpPr>
        <p:spPr>
          <a:xfrm>
            <a:off x="1368267" y="552029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05D8C22-0D7E-D57D-26B7-5083EAE9AC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20" r="1693" b="6502"/>
          <a:stretch/>
        </p:blipFill>
        <p:spPr>
          <a:xfrm>
            <a:off x="6748913" y="1774538"/>
            <a:ext cx="2580164" cy="343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3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64"/>
          <p:cNvSpPr txBox="1">
            <a:spLocks noGrp="1"/>
          </p:cNvSpPr>
          <p:nvPr>
            <p:ph type="subTitle" idx="1"/>
          </p:nvPr>
        </p:nvSpPr>
        <p:spPr>
          <a:xfrm>
            <a:off x="7423733" y="2278235"/>
            <a:ext cx="3955467" cy="273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Organizer ability to collect, parse, analyze, and output volunteer data</a:t>
            </a:r>
            <a:endParaRPr dirty="0"/>
          </a:p>
        </p:txBody>
      </p:sp>
      <p:sp>
        <p:nvSpPr>
          <p:cNvPr id="2114" name="Google Shape;2114;p6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DESKTOP SOFTWARE</a:t>
            </a:r>
            <a:endParaRPr dirty="0"/>
          </a:p>
        </p:txBody>
      </p:sp>
      <p:cxnSp>
        <p:nvCxnSpPr>
          <p:cNvPr id="2115" name="Google Shape;2115;p64"/>
          <p:cNvCxnSpPr>
            <a:cxnSpLocks/>
          </p:cNvCxnSpPr>
          <p:nvPr/>
        </p:nvCxnSpPr>
        <p:spPr>
          <a:xfrm>
            <a:off x="1368267" y="552029"/>
            <a:ext cx="466967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117" name="Google Shape;2117;p64"/>
          <p:cNvGrpSpPr/>
          <p:nvPr/>
        </p:nvGrpSpPr>
        <p:grpSpPr>
          <a:xfrm>
            <a:off x="1456472" y="2077581"/>
            <a:ext cx="4768363" cy="3637292"/>
            <a:chOff x="238125" y="1973675"/>
            <a:chExt cx="2558775" cy="1951825"/>
          </a:xfrm>
        </p:grpSpPr>
        <p:sp>
          <p:nvSpPr>
            <p:cNvPr id="2118" name="Google Shape;2118;p64"/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p64"/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64"/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64"/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64"/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64"/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80917D6-D9F5-568E-58E9-6DE45E5E7C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7" r="2439"/>
          <a:stretch/>
        </p:blipFill>
        <p:spPr>
          <a:xfrm>
            <a:off x="1648541" y="2254864"/>
            <a:ext cx="4389404" cy="266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18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1251333" y="593366"/>
            <a:ext cx="8262318" cy="119652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Open Questions</a:t>
            </a:r>
            <a:br>
              <a:rPr lang="en" dirty="0"/>
            </a:br>
            <a:r>
              <a:rPr lang="en" dirty="0"/>
              <a:t>More Research/Knowledge Needed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1156323" y="1831223"/>
            <a:ext cx="6595200" cy="368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Bef>
                <a:spcPts val="2133"/>
              </a:spcBef>
            </a:pPr>
            <a:r>
              <a:rPr lang="en-US" dirty="0"/>
              <a:t>GUI development for volunteer data entry</a:t>
            </a:r>
            <a:endParaRPr dirty="0"/>
          </a:p>
          <a:p>
            <a:r>
              <a:rPr lang="en" dirty="0"/>
              <a:t>Transfer of data from HTML/CSS to the Python program</a:t>
            </a:r>
          </a:p>
          <a:p>
            <a:r>
              <a:rPr lang="en" dirty="0"/>
              <a:t>Building/programming output templates in Python</a:t>
            </a:r>
          </a:p>
          <a:p>
            <a:r>
              <a:rPr lang="en" dirty="0"/>
              <a:t>Input validation</a:t>
            </a:r>
          </a:p>
          <a:p>
            <a:r>
              <a:rPr lang="en" dirty="0"/>
              <a:t>Protection of sensitive data</a:t>
            </a:r>
          </a:p>
          <a:p>
            <a:endParaRPr lang="en"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368267" y="552029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432814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342</Words>
  <Application>Microsoft Office PowerPoint</Application>
  <PresentationFormat>Widescreen</PresentationFormat>
  <Paragraphs>50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Montserrat</vt:lpstr>
      <vt:lpstr>Montserrat ExtraBold</vt:lpstr>
      <vt:lpstr>Montserrat Medium</vt:lpstr>
      <vt:lpstr>Office Theme</vt:lpstr>
      <vt:lpstr>Futuristic Background by Slidesgo</vt:lpstr>
      <vt:lpstr>PowerPoint Presentation</vt:lpstr>
      <vt:lpstr>Problem:</vt:lpstr>
      <vt:lpstr>Current Solutions</vt:lpstr>
      <vt:lpstr>Design Approach</vt:lpstr>
      <vt:lpstr>DESKTOP SOFTWARE</vt:lpstr>
      <vt:lpstr>MOBILE WEB</vt:lpstr>
      <vt:lpstr>KIOSK SIGN-IN</vt:lpstr>
      <vt:lpstr>DESKTOP SOFTWARE</vt:lpstr>
      <vt:lpstr>Open Questions More Research/Knowledge Needed</vt:lpstr>
      <vt:lpstr>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CMB-Acer</dc:creator>
  <cp:lastModifiedBy>CMB-Acer</cp:lastModifiedBy>
  <cp:revision>8</cp:revision>
  <dcterms:created xsi:type="dcterms:W3CDTF">2024-08-02T16:08:13Z</dcterms:created>
  <dcterms:modified xsi:type="dcterms:W3CDTF">2024-08-08T16:30:02Z</dcterms:modified>
</cp:coreProperties>
</file>